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83" r:id="rId4"/>
    <p:sldId id="284" r:id="rId5"/>
    <p:sldId id="285" r:id="rId6"/>
    <p:sldId id="286" r:id="rId7"/>
    <p:sldId id="287" r:id="rId8"/>
    <p:sldId id="288" r:id="rId9"/>
    <p:sldId id="289" r:id="rId10"/>
    <p:sldId id="290" r:id="rId11"/>
    <p:sldId id="291" r:id="rId12"/>
    <p:sldId id="292" r:id="rId13"/>
    <p:sldId id="293"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11/18/2018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514600"/>
            <a:ext cx="7162800" cy="609600"/>
          </a:xfrm>
        </p:spPr>
        <p:txBody>
          <a:bodyPr>
            <a:normAutofit fontScale="90000"/>
          </a:bodyPr>
          <a:lstStyle/>
          <a:p>
            <a:pPr algn="ctr"/>
            <a:r>
              <a:rPr lang="en-US" sz="4000" b="1" dirty="0" smtClean="0">
                <a:solidFill>
                  <a:srgbClr val="C00000"/>
                </a:solidFill>
                <a:latin typeface="Cooper Black" pitchFamily="18" charset="0"/>
              </a:rPr>
              <a:t>General Biology</a:t>
            </a:r>
            <a:br>
              <a:rPr lang="en-US" sz="4000" b="1" dirty="0" smtClean="0">
                <a:solidFill>
                  <a:srgbClr val="C00000"/>
                </a:solidFill>
                <a:latin typeface="Cooper Black" pitchFamily="18" charset="0"/>
              </a:rPr>
            </a:br>
            <a:r>
              <a:rPr lang="en-US" sz="4000" b="1" dirty="0" smtClean="0">
                <a:solidFill>
                  <a:srgbClr val="C00000"/>
                </a:solidFill>
                <a:latin typeface="Cooper Black" pitchFamily="18" charset="0"/>
              </a:rPr>
              <a:t>Lecture 4 </a:t>
            </a:r>
            <a:endParaRPr lang="en-US" sz="4000" dirty="0">
              <a:solidFill>
                <a:srgbClr val="C00000"/>
              </a:solidFill>
              <a:latin typeface="Cooper Black" pitchFamily="18" charset="0"/>
            </a:endParaRPr>
          </a:p>
        </p:txBody>
      </p:sp>
      <p:pic>
        <p:nvPicPr>
          <p:cNvPr id="6" name="Picture 5" descr="C:\Users\المعاون العلمي\Desktop\فورمات\شعار\شعار العلو2م.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4352"/>
            <a:ext cx="1524000" cy="1535975"/>
          </a:xfrm>
          <a:prstGeom prst="rect">
            <a:avLst/>
          </a:prstGeom>
          <a:noFill/>
          <a:ln>
            <a:noFill/>
          </a:ln>
        </p:spPr>
      </p:pic>
      <p:pic>
        <p:nvPicPr>
          <p:cNvPr id="5" name="Picture 2" descr="صورة ذات صلة"/>
          <p:cNvPicPr>
            <a:picLocks noChangeAspect="1" noChangeArrowheads="1"/>
          </p:cNvPicPr>
          <p:nvPr/>
        </p:nvPicPr>
        <p:blipFill>
          <a:blip r:embed="rId3" cstate="print"/>
          <a:srcRect l="5206" r="4555"/>
          <a:stretch>
            <a:fillRect/>
          </a:stretch>
        </p:blipFill>
        <p:spPr bwMode="auto">
          <a:xfrm>
            <a:off x="7543800" y="228601"/>
            <a:ext cx="1371600" cy="1295766"/>
          </a:xfrm>
          <a:prstGeom prst="rect">
            <a:avLst/>
          </a:prstGeom>
          <a:noFill/>
        </p:spPr>
      </p:pic>
      <p:sp>
        <p:nvSpPr>
          <p:cNvPr id="7" name="Subtitle 2"/>
          <p:cNvSpPr txBox="1">
            <a:spLocks/>
          </p:cNvSpPr>
          <p:nvPr/>
        </p:nvSpPr>
        <p:spPr>
          <a:xfrm>
            <a:off x="838200" y="3886200"/>
            <a:ext cx="7162800" cy="1143000"/>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r>
              <a:rPr lang="en-US" sz="1800" b="1" dirty="0" smtClean="0">
                <a:latin typeface="Berlin Sans FB" pitchFamily="34" charset="0"/>
              </a:rPr>
              <a:t>Dr. </a:t>
            </a:r>
            <a:r>
              <a:rPr lang="en-US" sz="1800" b="1" dirty="0" err="1" smtClean="0">
                <a:latin typeface="Berlin Sans FB" pitchFamily="34" charset="0"/>
              </a:rPr>
              <a:t>Rawa</a:t>
            </a:r>
            <a:r>
              <a:rPr lang="en-US" sz="1800" b="1" dirty="0" smtClean="0">
                <a:latin typeface="Berlin Sans FB" pitchFamily="34" charset="0"/>
              </a:rPr>
              <a:t> Abdul </a:t>
            </a:r>
            <a:r>
              <a:rPr lang="en-US" sz="1800" b="1" dirty="0" err="1" smtClean="0">
                <a:latin typeface="Berlin Sans FB" pitchFamily="34" charset="0"/>
              </a:rPr>
              <a:t>Redha</a:t>
            </a:r>
            <a:r>
              <a:rPr lang="en-US" sz="1800" b="1" dirty="0" smtClean="0">
                <a:latin typeface="Berlin Sans FB" pitchFamily="34" charset="0"/>
              </a:rPr>
              <a:t> Aziz</a:t>
            </a:r>
          </a:p>
          <a:p>
            <a:pPr algn="ctr"/>
            <a:r>
              <a:rPr lang="en-US" sz="1800" b="1" dirty="0" err="1" smtClean="0">
                <a:latin typeface="Berlin Sans FB" pitchFamily="34" charset="0"/>
              </a:rPr>
              <a:t>Ph.D</a:t>
            </a:r>
            <a:r>
              <a:rPr lang="en-US" sz="1800" b="1" dirty="0" smtClean="0">
                <a:latin typeface="Berlin Sans FB" pitchFamily="34" charset="0"/>
              </a:rPr>
              <a:t> Antibiotics/ Molecular biology</a:t>
            </a:r>
            <a:endParaRPr lang="en-US" sz="1800" b="1" dirty="0">
              <a:latin typeface="Berlin Sans FB" pitchFamily="34" charset="0"/>
            </a:endParaRPr>
          </a:p>
        </p:txBody>
      </p:sp>
    </p:spTree>
    <p:extLst>
      <p:ext uri="{BB962C8B-B14F-4D97-AF65-F5344CB8AC3E}">
        <p14:creationId xmlns:p14="http://schemas.microsoft.com/office/powerpoint/2010/main" val="181168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100628"/>
            <a:ext cx="7734300" cy="4233372"/>
          </a:xfrm>
        </p:spPr>
        <p:txBody>
          <a:bodyPr>
            <a:noAutofit/>
          </a:bodyPr>
          <a:lstStyle/>
          <a:p>
            <a:pPr lvl="0"/>
            <a:r>
              <a:rPr lang="en-US" sz="2800" u="sng" dirty="0">
                <a:solidFill>
                  <a:srgbClr val="FF0000"/>
                </a:solidFill>
              </a:rPr>
              <a:t>Steroids and Waxes</a:t>
            </a:r>
            <a:r>
              <a:rPr lang="en-US" sz="2800" dirty="0">
                <a:solidFill>
                  <a:srgbClr val="FF0000"/>
                </a:solidFill>
              </a:rPr>
              <a:t>: </a:t>
            </a:r>
            <a:r>
              <a:rPr lang="en-US" sz="2800" dirty="0"/>
              <a:t>Steroids include cholesterol, sex hormones (progesterone, estrogen, and testosterone) produced by gonads and cortisone. Waxes : Many plants have leaves and fruits with wax coatings to help prevent water loss. Some animals also have wax-coated fur or feathers to repel water.  </a:t>
            </a:r>
          </a:p>
          <a:p>
            <a:endParaRPr lang="en-US" sz="2800" dirty="0"/>
          </a:p>
        </p:txBody>
      </p:sp>
    </p:spTree>
    <p:extLst>
      <p:ext uri="{BB962C8B-B14F-4D97-AF65-F5344CB8AC3E}">
        <p14:creationId xmlns:p14="http://schemas.microsoft.com/office/powerpoint/2010/main" val="4114140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7962900" cy="6096000"/>
          </a:xfrm>
        </p:spPr>
        <p:txBody>
          <a:bodyPr>
            <a:normAutofit/>
          </a:bodyPr>
          <a:lstStyle/>
          <a:p>
            <a:pPr lvl="0"/>
            <a:r>
              <a:rPr lang="en-US" dirty="0">
                <a:solidFill>
                  <a:srgbClr val="FF0000"/>
                </a:solidFill>
              </a:rPr>
              <a:t>Proteins:  </a:t>
            </a:r>
            <a:r>
              <a:rPr lang="en-US" dirty="0"/>
              <a:t>are large biomolecules, or macromolecules, consisting of one or more long chains of amino acid residues. Proteins perform a vast array of functions within organisms, including catalyzing metabolic reactions, DNA replication, responding to stimuli, and transporting molecules from one location to another. All proteins are typically constructed from one set of 20 amino acids. Examples of proteins include antibodies, enzymes, and some types of hormones (insulin). </a:t>
            </a:r>
          </a:p>
          <a:p>
            <a:r>
              <a:rPr lang="en-US" u="sng" dirty="0">
                <a:solidFill>
                  <a:srgbClr val="FF0000"/>
                </a:solidFill>
              </a:rPr>
              <a:t>AMINO ACIDS </a:t>
            </a:r>
            <a:endParaRPr lang="en-US" dirty="0">
              <a:solidFill>
                <a:srgbClr val="FF0000"/>
              </a:solidFill>
            </a:endParaRPr>
          </a:p>
          <a:p>
            <a:r>
              <a:rPr lang="en-US" dirty="0"/>
              <a:t>Most amino acids have the following structural properties: A carbon (the alpha carbon) bonded to four different groups: </a:t>
            </a:r>
          </a:p>
          <a:p>
            <a:pPr lvl="0"/>
            <a:r>
              <a:rPr lang="en-US" dirty="0"/>
              <a:t>A hydrogen atom (H) </a:t>
            </a:r>
          </a:p>
          <a:p>
            <a:pPr lvl="0"/>
            <a:r>
              <a:rPr lang="en-US" dirty="0"/>
              <a:t>A Carboxyl group (-COOH) </a:t>
            </a:r>
          </a:p>
          <a:p>
            <a:pPr lvl="0"/>
            <a:r>
              <a:rPr lang="en-US" dirty="0"/>
              <a:t>An Amino group (-NH2) </a:t>
            </a:r>
          </a:p>
          <a:p>
            <a:pPr lvl="0"/>
            <a:r>
              <a:rPr lang="en-US" dirty="0"/>
              <a:t>A "variable" group </a:t>
            </a:r>
          </a:p>
          <a:p>
            <a:r>
              <a:rPr lang="en-US" u="sng" dirty="0">
                <a:solidFill>
                  <a:srgbClr val="FF0000"/>
                </a:solidFill>
              </a:rPr>
              <a:t>PROTEIN STRUCTURE   </a:t>
            </a:r>
            <a:endParaRPr lang="en-US" dirty="0">
              <a:solidFill>
                <a:srgbClr val="FF0000"/>
              </a:solidFill>
            </a:endParaRPr>
          </a:p>
          <a:p>
            <a:r>
              <a:rPr lang="en-US" dirty="0"/>
              <a:t>There are two general classes of protein molecules: globular proteins and fibrous proteins: </a:t>
            </a:r>
          </a:p>
          <a:p>
            <a:pPr lvl="0"/>
            <a:r>
              <a:rPr lang="en-US" dirty="0"/>
              <a:t>Globular proteins: Are generally compact, soluble, and spherical in shape.     Globular proteins like hemoglobin. </a:t>
            </a:r>
          </a:p>
          <a:p>
            <a:pPr lvl="0"/>
            <a:r>
              <a:rPr lang="en-US" dirty="0"/>
              <a:t>Fibrous proteins:  Are typically elongated and insoluble, collagen and keratin are fibrous and stringy.  </a:t>
            </a:r>
          </a:p>
          <a:p>
            <a:endParaRPr lang="en-US" dirty="0"/>
          </a:p>
        </p:txBody>
      </p:sp>
    </p:spTree>
    <p:extLst>
      <p:ext uri="{BB962C8B-B14F-4D97-AF65-F5344CB8AC3E}">
        <p14:creationId xmlns:p14="http://schemas.microsoft.com/office/powerpoint/2010/main" val="120986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PROTEIN SYNTHESIS   </a:t>
            </a:r>
            <a:endParaRPr lang="en-US" dirty="0">
              <a:solidFill>
                <a:srgbClr val="FF0000"/>
              </a:solidFill>
            </a:endParaRPr>
          </a:p>
        </p:txBody>
      </p:sp>
      <p:sp>
        <p:nvSpPr>
          <p:cNvPr id="3" name="Content Placeholder 2"/>
          <p:cNvSpPr>
            <a:spLocks noGrp="1"/>
          </p:cNvSpPr>
          <p:nvPr>
            <p:ph idx="1"/>
          </p:nvPr>
        </p:nvSpPr>
        <p:spPr/>
        <p:txBody>
          <a:bodyPr>
            <a:noAutofit/>
          </a:bodyPr>
          <a:lstStyle/>
          <a:p>
            <a:r>
              <a:rPr lang="en-US" sz="2800" dirty="0"/>
              <a:t>Proteins are synthesized in the body through a process called translation. Translation occurs in the cytoplasm and involves the rendering of genetic codes that are assembled during DNA transcription into proteins. Cell structures called ribosomes help translate these genetic codes into polypeptide chains. The polypeptide chains undergo several modifications before becoming fully functioning proteins</a:t>
            </a:r>
          </a:p>
        </p:txBody>
      </p:sp>
      <p:sp>
        <p:nvSpPr>
          <p:cNvPr id="4" name="Rectangle 3"/>
          <p:cNvSpPr/>
          <p:nvPr/>
        </p:nvSpPr>
        <p:spPr>
          <a:xfrm>
            <a:off x="533400" y="1066800"/>
            <a:ext cx="78486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516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7810500" cy="5410200"/>
          </a:xfrm>
        </p:spPr>
        <p:txBody>
          <a:bodyPr>
            <a:noAutofit/>
          </a:bodyPr>
          <a:lstStyle/>
          <a:p>
            <a:pPr lvl="0"/>
            <a:r>
              <a:rPr lang="en-US" sz="2000" dirty="0">
                <a:solidFill>
                  <a:srgbClr val="FF0000"/>
                </a:solidFill>
              </a:rPr>
              <a:t>Nucleic Acids: </a:t>
            </a:r>
            <a:r>
              <a:rPr lang="en-US" sz="2000" dirty="0"/>
              <a:t>molecules consisting of nucleotide monomers linked together to form polynucleotide chains. DNA and RNA are examples of nucleic acids. These molecules contain instructions for protein synthesis and allow organisms to transfer genetic information from one generation to the next. Nucleotides contain three parts:</a:t>
            </a:r>
          </a:p>
          <a:p>
            <a:r>
              <a:rPr lang="en-US" sz="2000" u="sng" dirty="0"/>
              <a:t> * A Nitrogenous Base (Adenine, Guanine, Cytosine, Thymine and Uracil ). </a:t>
            </a:r>
            <a:endParaRPr lang="en-US" sz="2000" dirty="0"/>
          </a:p>
          <a:p>
            <a:r>
              <a:rPr lang="en-US" sz="2000" u="sng" dirty="0"/>
              <a:t>* A Five-Carbon Sugar (</a:t>
            </a:r>
            <a:r>
              <a:rPr lang="en-US" sz="2000" u="sng" dirty="0" err="1"/>
              <a:t>Deoxyribose</a:t>
            </a:r>
            <a:r>
              <a:rPr lang="en-US" sz="2000" u="sng" dirty="0"/>
              <a:t> in DNA , Ribose in RNA ). </a:t>
            </a:r>
            <a:endParaRPr lang="en-US" sz="2000" dirty="0"/>
          </a:p>
          <a:p>
            <a:r>
              <a:rPr lang="en-US" sz="2000" u="sng" dirty="0"/>
              <a:t>* A Phosphate Group. </a:t>
            </a:r>
            <a:endParaRPr lang="en-US" sz="2000" dirty="0"/>
          </a:p>
          <a:p>
            <a:pPr lvl="0"/>
            <a:r>
              <a:rPr lang="en-US" sz="2000" u="sng" dirty="0">
                <a:solidFill>
                  <a:srgbClr val="FF0000"/>
                </a:solidFill>
              </a:rPr>
              <a:t>DNA</a:t>
            </a:r>
            <a:r>
              <a:rPr lang="en-US" sz="2000" dirty="0">
                <a:solidFill>
                  <a:srgbClr val="FF0000"/>
                </a:solidFill>
              </a:rPr>
              <a:t> </a:t>
            </a:r>
            <a:r>
              <a:rPr lang="en-US" sz="2000" dirty="0"/>
              <a:t>is the cellular molecule that contains instructions for the performance of all cell functions. When a cell divides, its DNA is copied and passed from one cell generation to the next generation. DNA is organized into chromosomes and found within the nucleus of our cells. </a:t>
            </a:r>
          </a:p>
          <a:p>
            <a:pPr lvl="0"/>
            <a:r>
              <a:rPr lang="en-US" sz="2000" u="sng" dirty="0">
                <a:solidFill>
                  <a:srgbClr val="FF0000"/>
                </a:solidFill>
              </a:rPr>
              <a:t>RNA</a:t>
            </a:r>
            <a:r>
              <a:rPr lang="en-US" sz="2000" dirty="0">
                <a:solidFill>
                  <a:srgbClr val="FF0000"/>
                </a:solidFill>
              </a:rPr>
              <a:t> </a:t>
            </a:r>
            <a:r>
              <a:rPr lang="en-US" sz="2000" dirty="0"/>
              <a:t>is essential for the synthesis of proteins. Information contained within the genetic code is typically passed from DNA to RNA to the resulting protein. </a:t>
            </a:r>
          </a:p>
          <a:p>
            <a:endParaRPr lang="en-US" sz="2000" dirty="0"/>
          </a:p>
        </p:txBody>
      </p:sp>
    </p:spTree>
    <p:extLst>
      <p:ext uri="{BB962C8B-B14F-4D97-AF65-F5344CB8AC3E}">
        <p14:creationId xmlns:p14="http://schemas.microsoft.com/office/powerpoint/2010/main" val="37480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jpg"/>
          <p:cNvPicPr>
            <a:picLocks noGrp="1" noChangeAspect="1"/>
          </p:cNvPicPr>
          <p:nvPr>
            <p:ph idx="1"/>
          </p:nvPr>
        </p:nvPicPr>
        <p:blipFill>
          <a:blip r:embed="rId2" cstate="print"/>
          <a:stretch>
            <a:fillRect/>
          </a:stretch>
        </p:blipFill>
        <p:spPr>
          <a:xfrm>
            <a:off x="2286000" y="1066800"/>
            <a:ext cx="4525962" cy="3886200"/>
          </a:xfrm>
        </p:spPr>
      </p:pic>
      <p:sp>
        <p:nvSpPr>
          <p:cNvPr id="3" name="Title 2"/>
          <p:cNvSpPr>
            <a:spLocks noGrp="1"/>
          </p:cNvSpPr>
          <p:nvPr>
            <p:ph type="title"/>
          </p:nvPr>
        </p:nvSpPr>
        <p:spPr>
          <a:xfrm>
            <a:off x="457200" y="274638"/>
            <a:ext cx="3886200" cy="868362"/>
          </a:xfrm>
        </p:spPr>
        <p:txBody>
          <a:bodyPr/>
          <a:lstStyle/>
          <a:p>
            <a:pPr algn="ctr"/>
            <a:r>
              <a:rPr lang="en-US" dirty="0" smtClean="0">
                <a:solidFill>
                  <a:srgbClr val="C00000"/>
                </a:solidFill>
                <a:latin typeface="Cooper Black" pitchFamily="18" charset="0"/>
              </a:rPr>
              <a:t>Any Question?</a:t>
            </a:r>
            <a:endParaRPr lang="ar-IQ" dirty="0">
              <a:solidFill>
                <a:srgbClr val="C00000"/>
              </a:solidFill>
              <a:latin typeface="Cooper Black" pitchFamily="18" charset="0"/>
            </a:endParaRPr>
          </a:p>
        </p:txBody>
      </p:sp>
    </p:spTree>
    <p:extLst>
      <p:ext uri="{BB962C8B-B14F-4D97-AF65-F5344CB8AC3E}">
        <p14:creationId xmlns:p14="http://schemas.microsoft.com/office/powerpoint/2010/main" val="3519028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Chemistry of </a:t>
            </a:r>
            <a:r>
              <a:rPr lang="en-US" b="1" dirty="0" smtClean="0">
                <a:solidFill>
                  <a:srgbClr val="FF0000"/>
                </a:solidFill>
              </a:rPr>
              <a:t>life</a:t>
            </a:r>
            <a:endParaRPr lang="en-US" dirty="0">
              <a:solidFill>
                <a:srgbClr val="FF0000"/>
              </a:solidFill>
            </a:endParaRPr>
          </a:p>
        </p:txBody>
      </p:sp>
      <p:sp>
        <p:nvSpPr>
          <p:cNvPr id="3" name="Content Placeholder 2"/>
          <p:cNvSpPr>
            <a:spLocks noGrp="1"/>
          </p:cNvSpPr>
          <p:nvPr>
            <p:ph idx="1"/>
          </p:nvPr>
        </p:nvSpPr>
        <p:spPr>
          <a:xfrm>
            <a:off x="762000" y="1447800"/>
            <a:ext cx="7520940" cy="3579849"/>
          </a:xfrm>
        </p:spPr>
        <p:txBody>
          <a:bodyPr>
            <a:noAutofit/>
          </a:bodyPr>
          <a:lstStyle/>
          <a:p>
            <a:r>
              <a:rPr lang="en-US" sz="2400" dirty="0"/>
              <a:t>To understand the mechanism of life, or how living organisms manage to reproduce, grow, move, think, eat and do whatever it is that they are doing, biologists can apply chemistry and physics to the study of life. The important foundation for any biologist who wants to understand molecular mechanisms underlying all life are based on understanding following observations: </a:t>
            </a:r>
            <a:r>
              <a:rPr lang="en-US" sz="2400" u="sng" dirty="0"/>
              <a:t>Six elements - carbon, hydrogen, oxygen, nitrogen, phosphorus and sulfur - make up 96% of all molecules of life</a:t>
            </a:r>
            <a:endParaRPr lang="en-US" sz="2400" dirty="0"/>
          </a:p>
        </p:txBody>
      </p:sp>
      <p:sp>
        <p:nvSpPr>
          <p:cNvPr id="4" name="Rectangle 3"/>
          <p:cNvSpPr/>
          <p:nvPr/>
        </p:nvSpPr>
        <p:spPr>
          <a:xfrm>
            <a:off x="533400" y="1066800"/>
            <a:ext cx="78486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19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Biological polymers         </a:t>
            </a:r>
          </a:p>
        </p:txBody>
      </p:sp>
      <p:sp>
        <p:nvSpPr>
          <p:cNvPr id="3" name="Content Placeholder 2"/>
          <p:cNvSpPr>
            <a:spLocks noGrp="1"/>
          </p:cNvSpPr>
          <p:nvPr>
            <p:ph idx="1"/>
          </p:nvPr>
        </p:nvSpPr>
        <p:spPr>
          <a:xfrm>
            <a:off x="685800" y="1600200"/>
            <a:ext cx="7520940" cy="3579849"/>
          </a:xfrm>
        </p:spPr>
        <p:txBody>
          <a:bodyPr>
            <a:noAutofit/>
          </a:bodyPr>
          <a:lstStyle/>
          <a:p>
            <a:r>
              <a:rPr lang="en-US" sz="2400" dirty="0" smtClean="0"/>
              <a:t>Many </a:t>
            </a:r>
            <a:r>
              <a:rPr lang="en-US" sz="2400" dirty="0"/>
              <a:t>biological molecules consist of basic units that are strung together to form long chains, much like beads are placed on a string to make a necklace. There can be some variation in these basic units, which are known as monomers. Two monomers connected to each other are known as a dimer; a chain of monomers is called a polymer.    Natural polymers are used to build tissue and other components in living organisms. There are four basic kinds of biological macromolecules (polymers). They are carbohydrates, lipids, proteins and nucleic acids. </a:t>
            </a:r>
          </a:p>
          <a:p>
            <a:endParaRPr lang="en-US" sz="2400" dirty="0"/>
          </a:p>
        </p:txBody>
      </p:sp>
      <p:sp>
        <p:nvSpPr>
          <p:cNvPr id="4" name="Rectangle 3"/>
          <p:cNvSpPr/>
          <p:nvPr/>
        </p:nvSpPr>
        <p:spPr>
          <a:xfrm>
            <a:off x="533400" y="1066800"/>
            <a:ext cx="78486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736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b="10826"/>
          <a:stretch/>
        </p:blipFill>
        <p:spPr bwMode="auto">
          <a:xfrm>
            <a:off x="685800" y="762000"/>
            <a:ext cx="7772400"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466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7520940" cy="4233372"/>
          </a:xfrm>
        </p:spPr>
        <p:txBody>
          <a:bodyPr>
            <a:noAutofit/>
          </a:bodyPr>
          <a:lstStyle/>
          <a:p>
            <a:pPr lvl="0"/>
            <a:r>
              <a:rPr lang="en-US" sz="2800" dirty="0">
                <a:solidFill>
                  <a:srgbClr val="FF0000"/>
                </a:solidFill>
              </a:rPr>
              <a:t>Carbohydrates </a:t>
            </a:r>
            <a:r>
              <a:rPr lang="en-US" sz="2800" dirty="0"/>
              <a:t>are one of the four major classes of organic compounds in living cells. They are produced during photosynthesis and are the main sources of energy for plants and animals. The term carbohydrate is used when referring to a saccharide or sugar and its derivatives. Carbohydrates can be simple sugars or </a:t>
            </a:r>
            <a:r>
              <a:rPr lang="en-US" sz="2800" dirty="0" err="1"/>
              <a:t>monosaccharides</a:t>
            </a:r>
            <a:r>
              <a:rPr lang="en-US" sz="2800" dirty="0"/>
              <a:t>, double sugars or disaccharides, composed of a few sugars or oligosaccharides, or composed of many sugars or polysaccharides.</a:t>
            </a:r>
          </a:p>
          <a:p>
            <a:endParaRPr lang="en-US" sz="2800" dirty="0"/>
          </a:p>
        </p:txBody>
      </p:sp>
    </p:spTree>
    <p:extLst>
      <p:ext uri="{BB962C8B-B14F-4D97-AF65-F5344CB8AC3E}">
        <p14:creationId xmlns:p14="http://schemas.microsoft.com/office/powerpoint/2010/main" val="150810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7810500" cy="5562600"/>
          </a:xfrm>
        </p:spPr>
        <p:txBody>
          <a:bodyPr>
            <a:noAutofit/>
          </a:bodyPr>
          <a:lstStyle/>
          <a:p>
            <a:pPr lvl="0"/>
            <a:r>
              <a:rPr lang="en-US" sz="2000" dirty="0" err="1">
                <a:solidFill>
                  <a:srgbClr val="FF0000"/>
                </a:solidFill>
              </a:rPr>
              <a:t>Monosaccharides</a:t>
            </a:r>
            <a:r>
              <a:rPr lang="en-US" sz="2000" dirty="0">
                <a:solidFill>
                  <a:srgbClr val="FF0000"/>
                </a:solidFill>
              </a:rPr>
              <a:t>: </a:t>
            </a:r>
            <a:r>
              <a:rPr lang="en-US" sz="2000" dirty="0"/>
              <a:t>simple sugar has a formula that is some multiple of CH2O. For instance, glucose (the most common monosaccharide) has a formula of C6H12O6. Glucose is typical of the structure of </a:t>
            </a:r>
            <a:r>
              <a:rPr lang="en-US" sz="2000" dirty="0" err="1"/>
              <a:t>monosaccharides</a:t>
            </a:r>
            <a:r>
              <a:rPr lang="en-US" sz="2000" dirty="0"/>
              <a:t> . Glucose is an important energy source in living organisms. During cellular respiration, the breakdown of glucose occurs in order to release its stored energy. </a:t>
            </a:r>
          </a:p>
          <a:p>
            <a:pPr lvl="0"/>
            <a:r>
              <a:rPr lang="en-US" sz="2000" dirty="0">
                <a:solidFill>
                  <a:srgbClr val="FF0000"/>
                </a:solidFill>
              </a:rPr>
              <a:t>Disaccharides: </a:t>
            </a:r>
            <a:r>
              <a:rPr lang="en-US" sz="2000" dirty="0"/>
              <a:t>Two </a:t>
            </a:r>
            <a:r>
              <a:rPr lang="en-US" sz="2000" dirty="0" err="1"/>
              <a:t>monosaccharides</a:t>
            </a:r>
            <a:r>
              <a:rPr lang="en-US" sz="2000" dirty="0"/>
              <a:t> joined together by a glycoside linkage is called a double sugar or disaccharide. The most common disaccharide is sucrose. It is composed of glucose and fructose. Sucrose is commonly used by plants to transport glucose from one part of the plant to another. Disaccharides are also oligosaccharides. An oligosaccharide consists of a small number of </a:t>
            </a:r>
            <a:r>
              <a:rPr lang="en-US" sz="2000" dirty="0" err="1"/>
              <a:t>monosaccharides</a:t>
            </a:r>
            <a:r>
              <a:rPr lang="en-US" sz="2000" dirty="0"/>
              <a:t> units (from about two to ten) joined together. Oligosaccharides are found in cell membranes and assist other membrane structures called glycolipids in cell recognition. </a:t>
            </a:r>
          </a:p>
          <a:p>
            <a:endParaRPr lang="en-US" sz="2000" dirty="0"/>
          </a:p>
        </p:txBody>
      </p:sp>
    </p:spTree>
    <p:extLst>
      <p:ext uri="{BB962C8B-B14F-4D97-AF65-F5344CB8AC3E}">
        <p14:creationId xmlns:p14="http://schemas.microsoft.com/office/powerpoint/2010/main" val="44381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7749540" cy="5257800"/>
          </a:xfrm>
        </p:spPr>
        <p:txBody>
          <a:bodyPr>
            <a:normAutofit fontScale="92500" lnSpcReduction="20000"/>
          </a:bodyPr>
          <a:lstStyle/>
          <a:p>
            <a:pPr lvl="0"/>
            <a:r>
              <a:rPr lang="en-US" sz="2400" dirty="0">
                <a:solidFill>
                  <a:srgbClr val="FF0000"/>
                </a:solidFill>
              </a:rPr>
              <a:t>Polysaccharides: </a:t>
            </a:r>
            <a:r>
              <a:rPr lang="en-US" sz="2400" dirty="0"/>
              <a:t>can be composed of hundreds to thousands of </a:t>
            </a:r>
            <a:r>
              <a:rPr lang="en-US" sz="2400" dirty="0" err="1"/>
              <a:t>monosaccharides</a:t>
            </a:r>
            <a:r>
              <a:rPr lang="en-US" sz="2400" dirty="0"/>
              <a:t> combined together. These </a:t>
            </a:r>
            <a:r>
              <a:rPr lang="en-US" sz="2400" dirty="0" err="1"/>
              <a:t>monosaccharides</a:t>
            </a:r>
            <a:r>
              <a:rPr lang="en-US" sz="2400" dirty="0"/>
              <a:t> are joined together through dehydration synthesis. Polysaccharides have several functions including structural support and storage. Some examples of polysaccharides include starch, glycogen, cellulose, and chitin. </a:t>
            </a:r>
          </a:p>
          <a:p>
            <a:pPr lvl="0"/>
            <a:r>
              <a:rPr lang="en-US" sz="2400" u="sng" dirty="0">
                <a:solidFill>
                  <a:srgbClr val="FF0000"/>
                </a:solidFill>
              </a:rPr>
              <a:t>Starch </a:t>
            </a:r>
            <a:r>
              <a:rPr lang="en-US" sz="2400" dirty="0">
                <a:solidFill>
                  <a:srgbClr val="FF0000"/>
                </a:solidFill>
              </a:rPr>
              <a:t>i</a:t>
            </a:r>
            <a:r>
              <a:rPr lang="en-US" sz="2400" dirty="0"/>
              <a:t>s a vital form of stored glucose in plants. Vegetables and grains are good sources of starch. In animals, glucose is stored as glycogen in the liver and muscles. </a:t>
            </a:r>
          </a:p>
          <a:p>
            <a:pPr lvl="0"/>
            <a:r>
              <a:rPr lang="en-US" sz="2400" u="sng" dirty="0">
                <a:solidFill>
                  <a:srgbClr val="FF0000"/>
                </a:solidFill>
              </a:rPr>
              <a:t>Cellulose</a:t>
            </a:r>
            <a:r>
              <a:rPr lang="en-US" sz="2400" u="sng" dirty="0"/>
              <a:t> </a:t>
            </a:r>
            <a:r>
              <a:rPr lang="en-US" sz="2400" dirty="0"/>
              <a:t>is a fibrous carbohydrate polymer that forms the cell walls of plants. It composes about one-third of all vegetable matter and cannot be digested by humans.</a:t>
            </a:r>
          </a:p>
          <a:p>
            <a:pPr lvl="0"/>
            <a:r>
              <a:rPr lang="en-US" sz="2400" u="sng" dirty="0"/>
              <a:t> </a:t>
            </a:r>
            <a:r>
              <a:rPr lang="en-US" sz="2400" u="sng" dirty="0">
                <a:solidFill>
                  <a:srgbClr val="FF0000"/>
                </a:solidFill>
              </a:rPr>
              <a:t>Chitin</a:t>
            </a:r>
            <a:r>
              <a:rPr lang="en-US" sz="2400" dirty="0">
                <a:solidFill>
                  <a:srgbClr val="FF0000"/>
                </a:solidFill>
              </a:rPr>
              <a:t> </a:t>
            </a:r>
            <a:r>
              <a:rPr lang="en-US" sz="2400" dirty="0"/>
              <a:t>is a tough polysaccharide that can be found in some species of fungi. Chitin also forms the exoskeleton of arthropods such as spiders, crustaceans, and insects. Chitin helps to protect the animal's soft internal body and helps to keep them from drying out.  </a:t>
            </a:r>
          </a:p>
          <a:p>
            <a:endParaRPr lang="en-US" sz="2400" dirty="0"/>
          </a:p>
        </p:txBody>
      </p:sp>
    </p:spTree>
    <p:extLst>
      <p:ext uri="{BB962C8B-B14F-4D97-AF65-F5344CB8AC3E}">
        <p14:creationId xmlns:p14="http://schemas.microsoft.com/office/powerpoint/2010/main" val="317340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734300" cy="5562600"/>
          </a:xfrm>
        </p:spPr>
        <p:txBody>
          <a:bodyPr>
            <a:normAutofit/>
          </a:bodyPr>
          <a:lstStyle/>
          <a:p>
            <a:r>
              <a:rPr lang="en-US" sz="1800" dirty="0">
                <a:solidFill>
                  <a:srgbClr val="FF0000"/>
                </a:solidFill>
              </a:rPr>
              <a:t>Lipids: </a:t>
            </a:r>
            <a:r>
              <a:rPr lang="en-US" sz="1800" dirty="0"/>
              <a:t>are very diverse in both their respective structures and functions. These diverse compounds that make up the lipid family are so grouped because they are insoluble in water. They are also soluble in other organic solvents such as ether, acetone, and other lipids. Lipids serve a variety of important functions in living organisms. They act as chemical messengers, serve as valuable energy sources, provide insulation, and are the main components of membranes. </a:t>
            </a:r>
            <a:r>
              <a:rPr lang="en-US" sz="1800" u="sng" dirty="0"/>
              <a:t>Major </a:t>
            </a:r>
            <a:r>
              <a:rPr lang="en-US" sz="1800" u="sng" dirty="0" smtClean="0"/>
              <a:t>lipid </a:t>
            </a:r>
            <a:r>
              <a:rPr lang="en-US" sz="1800" u="sng" dirty="0"/>
              <a:t>groups include fats, phospholipids, steroids, and </a:t>
            </a:r>
            <a:r>
              <a:rPr lang="en-US" sz="1800" u="sng" dirty="0" smtClean="0"/>
              <a:t>waxes</a:t>
            </a:r>
          </a:p>
          <a:p>
            <a:pPr lvl="0"/>
            <a:r>
              <a:rPr lang="en-US" sz="1800" u="sng" dirty="0" smtClean="0">
                <a:solidFill>
                  <a:srgbClr val="FF0000"/>
                </a:solidFill>
              </a:rPr>
              <a:t>1. Fats   </a:t>
            </a:r>
            <a:r>
              <a:rPr lang="en-US" sz="1800" dirty="0" smtClean="0"/>
              <a:t>are </a:t>
            </a:r>
            <a:r>
              <a:rPr lang="en-US" sz="1800" dirty="0"/>
              <a:t>composed of three fatty acids and glycerol. These so called triglycerides can be solid or liquid at room temperature. Those that are solid are classified as fats, while those that are liquid are known as oils. Depending on their structure, fatty acids can be saturated or unsaturated. </a:t>
            </a:r>
          </a:p>
          <a:p>
            <a:r>
              <a:rPr lang="en-US" sz="1800" dirty="0">
                <a:solidFill>
                  <a:srgbClr val="FF0000"/>
                </a:solidFill>
              </a:rPr>
              <a:t>Saturated fats raise </a:t>
            </a:r>
            <a:r>
              <a:rPr lang="en-US" sz="1800" dirty="0" smtClean="0">
                <a:solidFill>
                  <a:srgbClr val="FF0000"/>
                </a:solidFill>
              </a:rPr>
              <a:t> </a:t>
            </a:r>
            <a:r>
              <a:rPr lang="en-US" sz="1800" dirty="0" smtClean="0"/>
              <a:t>LDL </a:t>
            </a:r>
            <a:r>
              <a:rPr lang="en-US" sz="1800" dirty="0"/>
              <a:t>(low-density lipoprotein) cholesterol levels in the blood. This increases the chances for developing cardiovascular disease. Unsaturated fats lower LDL levels and reduce the risk for disease. While fats have been denigrated to the point that many believe that fat should be eliminated from the diet, fat serves many useful purposes. Fats are stored for energy in adipose tissue, help to insulate the body, and cushion and protect organs</a:t>
            </a:r>
          </a:p>
        </p:txBody>
      </p:sp>
    </p:spTree>
    <p:extLst>
      <p:ext uri="{BB962C8B-B14F-4D97-AF65-F5344CB8AC3E}">
        <p14:creationId xmlns:p14="http://schemas.microsoft.com/office/powerpoint/2010/main" val="2957854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lvl="0"/>
            <a:r>
              <a:rPr lang="en-US" sz="2000" u="sng" dirty="0">
                <a:solidFill>
                  <a:srgbClr val="FF0000"/>
                </a:solidFill>
              </a:rPr>
              <a:t>Phospholipids</a:t>
            </a:r>
            <a:r>
              <a:rPr lang="en-US" sz="2000" dirty="0">
                <a:solidFill>
                  <a:srgbClr val="FF0000"/>
                </a:solidFill>
              </a:rPr>
              <a:t> </a:t>
            </a:r>
            <a:r>
              <a:rPr lang="en-US" sz="2000" dirty="0"/>
              <a:t>are composed of two fatty acids, a glycerol unit, a phosphate group and a polar molecule. The phosphate group and polar head region of the molecule is hydrophilic (attracted to water), while the fatty acid tail is hydrophobic (repelled by water). When placed in water, phospholipids will orient themselves into a bilayer in which the nonpolar tail region faces the inner area of the bilayer. The polar head region faces outward and interacts with the water. Phospholipids are a major component of cell membranes, which enclose and protect the cytoplasm and other contents of a cell. Phospholipids are also a major component of myelin, a fatty substance that is important for insulating nerves and speeding up electrical impulses in the brain.   </a:t>
            </a:r>
          </a:p>
          <a:p>
            <a:endParaRPr lang="en-US" sz="2000" dirty="0"/>
          </a:p>
        </p:txBody>
      </p:sp>
    </p:spTree>
    <p:extLst>
      <p:ext uri="{BB962C8B-B14F-4D97-AF65-F5344CB8AC3E}">
        <p14:creationId xmlns:p14="http://schemas.microsoft.com/office/powerpoint/2010/main" val="25254058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74</TotalTime>
  <Words>1433</Words>
  <Application>Microsoft Office PowerPoint</Application>
  <PresentationFormat>On-screen Show (4:3)</PresentationFormat>
  <Paragraphs>39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Angles</vt:lpstr>
      <vt:lpstr>General Biology Lecture 4 </vt:lpstr>
      <vt:lpstr>Chemistry of life</vt:lpstr>
      <vt:lpstr>Biological polymers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PROTEIN SYNTHESIS   </vt:lpstr>
      <vt:lpstr>PowerPoint Presentation</vt:lpstr>
      <vt:lpstr>Any Question?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Biology </dc:title>
  <dc:creator>rawa</dc:creator>
  <cp:lastModifiedBy>DR.Ahmed Saker 2o1O</cp:lastModifiedBy>
  <cp:revision>101</cp:revision>
  <dcterms:created xsi:type="dcterms:W3CDTF">2006-08-16T00:00:00Z</dcterms:created>
  <dcterms:modified xsi:type="dcterms:W3CDTF">2018-11-18T18:29:31Z</dcterms:modified>
</cp:coreProperties>
</file>